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handoutMasterIdLst>
    <p:handoutMasterId r:id="rId23"/>
  </p:handoutMasterIdLst>
  <p:sldIdLst>
    <p:sldId id="257" r:id="rId2"/>
    <p:sldId id="268" r:id="rId3"/>
    <p:sldId id="270" r:id="rId4"/>
    <p:sldId id="285" r:id="rId5"/>
    <p:sldId id="289" r:id="rId6"/>
    <p:sldId id="281" r:id="rId7"/>
    <p:sldId id="279" r:id="rId8"/>
    <p:sldId id="278" r:id="rId9"/>
    <p:sldId id="276" r:id="rId10"/>
    <p:sldId id="277" r:id="rId11"/>
    <p:sldId id="283" r:id="rId12"/>
    <p:sldId id="287" r:id="rId13"/>
    <p:sldId id="274" r:id="rId14"/>
    <p:sldId id="271" r:id="rId15"/>
    <p:sldId id="284" r:id="rId16"/>
    <p:sldId id="273" r:id="rId17"/>
    <p:sldId id="275" r:id="rId18"/>
    <p:sldId id="272" r:id="rId19"/>
    <p:sldId id="288" r:id="rId20"/>
    <p:sldId id="267" r:id="rId21"/>
  </p:sldIdLst>
  <p:sldSz cx="9144000" cy="6858000" type="screen4x3"/>
  <p:notesSz cx="6805613" cy="99393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76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941" autoAdjust="0"/>
  </p:normalViewPr>
  <p:slideViewPr>
    <p:cSldViewPr>
      <p:cViewPr varScale="1">
        <p:scale>
          <a:sx n="113" d="100"/>
          <a:sy n="113" d="100"/>
        </p:scale>
        <p:origin x="1476"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4939" y="0"/>
            <a:ext cx="2949099" cy="496967"/>
          </a:xfrm>
          <a:prstGeom prst="rect">
            <a:avLst/>
          </a:prstGeom>
        </p:spPr>
        <p:txBody>
          <a:bodyPr vert="horz" lIns="91440" tIns="45720" rIns="91440" bIns="45720" rtlCol="0"/>
          <a:lstStyle>
            <a:lvl1pPr algn="r">
              <a:defRPr sz="1200"/>
            </a:lvl1pPr>
          </a:lstStyle>
          <a:p>
            <a:fld id="{A49688DD-C779-4030-93D4-516337D5AF12}" type="datetimeFigureOut">
              <a:rPr lang="en-US" smtClean="0"/>
              <a:t>3/5/2015</a:t>
            </a:fld>
            <a:endParaRPr lang="en-US"/>
          </a:p>
        </p:txBody>
      </p:sp>
      <p:sp>
        <p:nvSpPr>
          <p:cNvPr id="4" name="Footer Placeholder 3"/>
          <p:cNvSpPr>
            <a:spLocks noGrp="1"/>
          </p:cNvSpPr>
          <p:nvPr>
            <p:ph type="ftr" sz="quarter" idx="2"/>
          </p:nvPr>
        </p:nvSpPr>
        <p:spPr>
          <a:xfrm>
            <a:off x="0" y="9440646"/>
            <a:ext cx="2949099" cy="49696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4939" y="9440646"/>
            <a:ext cx="2949099" cy="496967"/>
          </a:xfrm>
          <a:prstGeom prst="rect">
            <a:avLst/>
          </a:prstGeom>
        </p:spPr>
        <p:txBody>
          <a:bodyPr vert="horz" lIns="91440" tIns="45720" rIns="91440" bIns="45720" rtlCol="0" anchor="b"/>
          <a:lstStyle>
            <a:lvl1pPr algn="r">
              <a:defRPr sz="1200"/>
            </a:lvl1pPr>
          </a:lstStyle>
          <a:p>
            <a:fld id="{9333FABC-3542-4340-84E1-5008CC5B1916}" type="slidenum">
              <a:rPr lang="en-US" smtClean="0"/>
              <a:t>‹#›</a:t>
            </a:fld>
            <a:endParaRPr lang="en-US"/>
          </a:p>
        </p:txBody>
      </p:sp>
    </p:spTree>
    <p:extLst>
      <p:ext uri="{BB962C8B-B14F-4D97-AF65-F5344CB8AC3E}">
        <p14:creationId xmlns:p14="http://schemas.microsoft.com/office/powerpoint/2010/main" val="1516464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78B78397-8E23-4409-A624-C44B54A44447}" type="datetimeFigureOut">
              <a:rPr lang="zh-CN" altLang="en-US" smtClean="0"/>
              <a:pPr/>
              <a:t>2015/3/5</a:t>
            </a:fld>
            <a:endParaRPr lang="zh-CN" altLang="en-US"/>
          </a:p>
        </p:txBody>
      </p:sp>
      <p:sp>
        <p:nvSpPr>
          <p:cNvPr id="4" name="幻灯片图像占位符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9BDEDED0-1F36-40B5-9F76-571E48349F55}" type="slidenum">
              <a:rPr lang="zh-CN" altLang="en-US" smtClean="0"/>
              <a:pPr/>
              <a:t>‹#›</a:t>
            </a:fld>
            <a:endParaRPr lang="zh-CN" altLang="en-US"/>
          </a:p>
        </p:txBody>
      </p:sp>
    </p:spTree>
    <p:extLst>
      <p:ext uri="{BB962C8B-B14F-4D97-AF65-F5344CB8AC3E}">
        <p14:creationId xmlns:p14="http://schemas.microsoft.com/office/powerpoint/2010/main" val="402337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1</a:t>
            </a:fld>
            <a:endParaRPr lang="zh-CN" altLang="en-US"/>
          </a:p>
        </p:txBody>
      </p:sp>
    </p:spTree>
    <p:extLst>
      <p:ext uri="{BB962C8B-B14F-4D97-AF65-F5344CB8AC3E}">
        <p14:creationId xmlns:p14="http://schemas.microsoft.com/office/powerpoint/2010/main" val="3606565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14</a:t>
            </a:fld>
            <a:endParaRPr lang="zh-CN" altLang="en-US"/>
          </a:p>
        </p:txBody>
      </p:sp>
    </p:spTree>
    <p:extLst>
      <p:ext uri="{BB962C8B-B14F-4D97-AF65-F5344CB8AC3E}">
        <p14:creationId xmlns:p14="http://schemas.microsoft.com/office/powerpoint/2010/main" val="2055755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15</a:t>
            </a:fld>
            <a:endParaRPr lang="zh-CN" altLang="en-US"/>
          </a:p>
        </p:txBody>
      </p:sp>
    </p:spTree>
    <p:extLst>
      <p:ext uri="{BB962C8B-B14F-4D97-AF65-F5344CB8AC3E}">
        <p14:creationId xmlns:p14="http://schemas.microsoft.com/office/powerpoint/2010/main" val="1796691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16</a:t>
            </a:fld>
            <a:endParaRPr lang="zh-CN" altLang="en-US"/>
          </a:p>
        </p:txBody>
      </p:sp>
    </p:spTree>
    <p:extLst>
      <p:ext uri="{BB962C8B-B14F-4D97-AF65-F5344CB8AC3E}">
        <p14:creationId xmlns:p14="http://schemas.microsoft.com/office/powerpoint/2010/main" val="3732611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17</a:t>
            </a:fld>
            <a:endParaRPr lang="zh-CN" altLang="en-US"/>
          </a:p>
        </p:txBody>
      </p:sp>
    </p:spTree>
    <p:extLst>
      <p:ext uri="{BB962C8B-B14F-4D97-AF65-F5344CB8AC3E}">
        <p14:creationId xmlns:p14="http://schemas.microsoft.com/office/powerpoint/2010/main" val="4211267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18</a:t>
            </a:fld>
            <a:endParaRPr lang="zh-CN" altLang="en-US"/>
          </a:p>
        </p:txBody>
      </p:sp>
    </p:spTree>
    <p:extLst>
      <p:ext uri="{BB962C8B-B14F-4D97-AF65-F5344CB8AC3E}">
        <p14:creationId xmlns:p14="http://schemas.microsoft.com/office/powerpoint/2010/main" val="3714062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19</a:t>
            </a:fld>
            <a:endParaRPr lang="zh-CN" altLang="en-US"/>
          </a:p>
        </p:txBody>
      </p:sp>
    </p:spTree>
    <p:extLst>
      <p:ext uri="{BB962C8B-B14F-4D97-AF65-F5344CB8AC3E}">
        <p14:creationId xmlns:p14="http://schemas.microsoft.com/office/powerpoint/2010/main" val="212345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20</a:t>
            </a:fld>
            <a:endParaRPr lang="zh-CN" altLang="en-US"/>
          </a:p>
        </p:txBody>
      </p:sp>
    </p:spTree>
    <p:extLst>
      <p:ext uri="{BB962C8B-B14F-4D97-AF65-F5344CB8AC3E}">
        <p14:creationId xmlns:p14="http://schemas.microsoft.com/office/powerpoint/2010/main" val="2295402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321012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3</a:t>
            </a:fld>
            <a:endParaRPr lang="zh-CN" altLang="en-US"/>
          </a:p>
        </p:txBody>
      </p:sp>
    </p:spTree>
    <p:extLst>
      <p:ext uri="{BB962C8B-B14F-4D97-AF65-F5344CB8AC3E}">
        <p14:creationId xmlns:p14="http://schemas.microsoft.com/office/powerpoint/2010/main" val="536209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4</a:t>
            </a:fld>
            <a:endParaRPr lang="zh-CN" altLang="en-US"/>
          </a:p>
        </p:txBody>
      </p:sp>
    </p:spTree>
    <p:extLst>
      <p:ext uri="{BB962C8B-B14F-4D97-AF65-F5344CB8AC3E}">
        <p14:creationId xmlns:p14="http://schemas.microsoft.com/office/powerpoint/2010/main" val="2377809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5</a:t>
            </a:fld>
            <a:endParaRPr lang="zh-CN" altLang="en-US"/>
          </a:p>
        </p:txBody>
      </p:sp>
    </p:spTree>
    <p:extLst>
      <p:ext uri="{BB962C8B-B14F-4D97-AF65-F5344CB8AC3E}">
        <p14:creationId xmlns:p14="http://schemas.microsoft.com/office/powerpoint/2010/main" val="621837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7</a:t>
            </a:fld>
            <a:endParaRPr lang="zh-CN" altLang="en-US"/>
          </a:p>
        </p:txBody>
      </p:sp>
    </p:spTree>
    <p:extLst>
      <p:ext uri="{BB962C8B-B14F-4D97-AF65-F5344CB8AC3E}">
        <p14:creationId xmlns:p14="http://schemas.microsoft.com/office/powerpoint/2010/main" val="3957980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9</a:t>
            </a:fld>
            <a:endParaRPr lang="zh-CN" altLang="en-US"/>
          </a:p>
        </p:txBody>
      </p:sp>
    </p:spTree>
    <p:extLst>
      <p:ext uri="{BB962C8B-B14F-4D97-AF65-F5344CB8AC3E}">
        <p14:creationId xmlns:p14="http://schemas.microsoft.com/office/powerpoint/2010/main" val="238325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171756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BDEDED0-1F36-40B5-9F76-571E48349F55}" type="slidenum">
              <a:rPr lang="zh-CN" altLang="en-US" smtClean="0"/>
              <a:pPr/>
              <a:t>13</a:t>
            </a:fld>
            <a:endParaRPr lang="zh-CN" altLang="en-US"/>
          </a:p>
        </p:txBody>
      </p:sp>
    </p:spTree>
    <p:extLst>
      <p:ext uri="{BB962C8B-B14F-4D97-AF65-F5344CB8AC3E}">
        <p14:creationId xmlns:p14="http://schemas.microsoft.com/office/powerpoint/2010/main" val="882259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558B46B-20CB-4147-9707-A55A29536C12}" type="datetime1">
              <a:rPr lang="zh-CN" altLang="en-US" smtClean="0"/>
              <a:t>2015/3/5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506F65-C63E-49AC-9A2E-0CC7C4F1A6CF}"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6C49117-08DE-4AEA-B79A-D111C532C0F9}" type="datetime1">
              <a:rPr lang="zh-CN" altLang="en-US" smtClean="0"/>
              <a:t>2015/3/5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506F65-C63E-49AC-9A2E-0CC7C4F1A6CF}"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D42692F-8109-479D-9722-103FD6B84FD0}" type="datetime1">
              <a:rPr lang="zh-CN" altLang="en-US" smtClean="0"/>
              <a:t>2015/3/5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506F65-C63E-49AC-9A2E-0CC7C4F1A6CF}"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41F9B6D-E854-4B6F-964C-9051AE0CEA44}" type="datetime1">
              <a:rPr lang="zh-CN" altLang="en-US" smtClean="0"/>
              <a:t>2015/3/5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506F65-C63E-49AC-9A2E-0CC7C4F1A6CF}"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7EDE363-4004-4B56-A86C-84B060615A36}" type="datetime1">
              <a:rPr lang="zh-CN" altLang="en-US" smtClean="0"/>
              <a:t>2015/3/5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506F65-C63E-49AC-9A2E-0CC7C4F1A6CF}"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CD8D57B-6191-43AD-B5C6-1B64AB28B78F}" type="datetime1">
              <a:rPr lang="zh-CN" altLang="en-US" smtClean="0"/>
              <a:t>2015/3/5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506F65-C63E-49AC-9A2E-0CC7C4F1A6CF}"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C215E4D-3AC0-49DD-9805-A3550C612429}" type="datetime1">
              <a:rPr lang="zh-CN" altLang="en-US" smtClean="0"/>
              <a:t>2015/3/5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2506F65-C63E-49AC-9A2E-0CC7C4F1A6CF}"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D7305DF-AB15-4D84-85B0-BF15035F1CC9}" type="datetime1">
              <a:rPr lang="zh-CN" altLang="en-US" smtClean="0"/>
              <a:t>2015/3/5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506F65-C63E-49AC-9A2E-0CC7C4F1A6CF}"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09A0FF-EB24-44A9-8018-49B10D6A1FEB}" type="datetime1">
              <a:rPr lang="zh-CN" altLang="en-US" smtClean="0"/>
              <a:t>2015/3/5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506F65-C63E-49AC-9A2E-0CC7C4F1A6CF}"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4F350DA-4D9C-4616-858A-595542D05678}" type="datetime1">
              <a:rPr lang="zh-CN" altLang="en-US" smtClean="0"/>
              <a:t>2015/3/5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506F65-C63E-49AC-9A2E-0CC7C4F1A6CF}"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3FA0EF2-4987-4EA7-8280-916748137D46}" type="datetime1">
              <a:rPr lang="zh-CN" altLang="en-US" smtClean="0"/>
              <a:t>2015/3/5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506F65-C63E-49AC-9A2E-0CC7C4F1A6CF}"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0C576-8F89-4C20-A67E-73B80F004D21}" type="datetime1">
              <a:rPr lang="zh-CN" altLang="en-US" smtClean="0"/>
              <a:t>2015/3/5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06F65-C63E-49AC-9A2E-0CC7C4F1A6C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unity.leapmotion.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wmf"/><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25937" y="5148710"/>
            <a:ext cx="9144001" cy="1709289"/>
          </a:xfrm>
          <a:prstGeom prst="rect">
            <a:avLst/>
          </a:prstGeom>
          <a:noFill/>
          <a:ln>
            <a:noFill/>
          </a:ln>
        </p:spPr>
      </p:pic>
      <p:sp>
        <p:nvSpPr>
          <p:cNvPr id="2" name="TextBox 1"/>
          <p:cNvSpPr txBox="1"/>
          <p:nvPr/>
        </p:nvSpPr>
        <p:spPr>
          <a:xfrm>
            <a:off x="467544" y="1412776"/>
            <a:ext cx="8208912" cy="1446550"/>
          </a:xfrm>
          <a:prstGeom prst="rect">
            <a:avLst/>
          </a:prstGeom>
          <a:noFill/>
        </p:spPr>
        <p:txBody>
          <a:bodyPr wrap="square" rtlCol="0">
            <a:spAutoFit/>
          </a:bodyPr>
          <a:lstStyle/>
          <a:p>
            <a:pPr algn="ctr"/>
            <a:r>
              <a:rPr lang="en-US" sz="4400" dirty="0"/>
              <a:t>API for Leap Motion </a:t>
            </a:r>
            <a:endParaRPr lang="en-US" sz="4400" dirty="0" smtClean="0"/>
          </a:p>
          <a:p>
            <a:pPr algn="ctr"/>
            <a:r>
              <a:rPr lang="en-US" sz="4400" dirty="0" smtClean="0"/>
              <a:t>when </a:t>
            </a:r>
            <a:r>
              <a:rPr lang="en-US" sz="4400" dirty="0"/>
              <a:t>navigating websites</a:t>
            </a:r>
          </a:p>
        </p:txBody>
      </p:sp>
      <p:sp>
        <p:nvSpPr>
          <p:cNvPr id="3" name="TextBox 2"/>
          <p:cNvSpPr txBox="1"/>
          <p:nvPr/>
        </p:nvSpPr>
        <p:spPr>
          <a:xfrm>
            <a:off x="3046863" y="4221088"/>
            <a:ext cx="5328592" cy="1261884"/>
          </a:xfrm>
          <a:prstGeom prst="rect">
            <a:avLst/>
          </a:prstGeom>
          <a:noFill/>
        </p:spPr>
        <p:txBody>
          <a:bodyPr wrap="square" rtlCol="0">
            <a:spAutoFit/>
          </a:bodyPr>
          <a:lstStyle/>
          <a:p>
            <a:pPr algn="r"/>
            <a:r>
              <a:rPr kumimoji="1" lang="en-US" altLang="ja-JP" sz="2800" dirty="0" smtClean="0"/>
              <a:t>   </a:t>
            </a:r>
            <a:r>
              <a:rPr kumimoji="1" lang="sv-SE" altLang="ja-JP" sz="2400" dirty="0"/>
              <a:t>Pritesh </a:t>
            </a:r>
            <a:r>
              <a:rPr kumimoji="1" lang="sv-SE" altLang="ja-JP" sz="2400" dirty="0" smtClean="0"/>
              <a:t>Chandra 5114F903-5</a:t>
            </a:r>
            <a:endParaRPr kumimoji="1" lang="sv-SE" altLang="ja-JP" sz="2400" dirty="0"/>
          </a:p>
          <a:p>
            <a:pPr algn="r"/>
            <a:r>
              <a:rPr kumimoji="1" lang="sv-SE" altLang="ja-JP" sz="2400" dirty="0"/>
              <a:t>Wang Lan  </a:t>
            </a:r>
            <a:r>
              <a:rPr kumimoji="1" lang="sv-SE" altLang="ja-JP" sz="2400" dirty="0" smtClean="0"/>
              <a:t>5114FG01-7</a:t>
            </a:r>
            <a:endParaRPr kumimoji="1" lang="sv-SE" altLang="ja-JP" sz="2400" dirty="0"/>
          </a:p>
          <a:p>
            <a:pPr algn="r"/>
            <a:r>
              <a:rPr kumimoji="1" lang="en-US" altLang="ja-JP" sz="2400" dirty="0" smtClean="0"/>
              <a:t>Wang Chen</a:t>
            </a:r>
            <a:r>
              <a:rPr kumimoji="1" lang="ja-JP" altLang="sv-SE" sz="2400" dirty="0"/>
              <a:t>　</a:t>
            </a:r>
            <a:r>
              <a:rPr kumimoji="1" lang="sv-SE" altLang="ja-JP" sz="2400" dirty="0" smtClean="0"/>
              <a:t>5114F022-1</a:t>
            </a:r>
            <a:endParaRPr kumimoji="1" lang="sv-SE" altLang="ja-JP" sz="2400" dirty="0"/>
          </a:p>
        </p:txBody>
      </p:sp>
      <p:sp>
        <p:nvSpPr>
          <p:cNvPr id="4" name="Date Placeholder 3"/>
          <p:cNvSpPr>
            <a:spLocks noGrp="1"/>
          </p:cNvSpPr>
          <p:nvPr>
            <p:ph type="dt" sz="half" idx="10"/>
          </p:nvPr>
        </p:nvSpPr>
        <p:spPr/>
        <p:txBody>
          <a:bodyPr/>
          <a:lstStyle/>
          <a:p>
            <a:fld id="{5E8A6E1E-967C-454B-8CEC-5849C7D7D851}" type="datetime1">
              <a:rPr lang="zh-CN" altLang="en-US" smtClean="0"/>
              <a:t>2015/3/5</a:t>
            </a:fld>
            <a:endParaRPr lang="zh-CN" altLang="en-US"/>
          </a:p>
        </p:txBody>
      </p:sp>
      <p:sp>
        <p:nvSpPr>
          <p:cNvPr id="5" name="Slide Number Placeholder 4"/>
          <p:cNvSpPr>
            <a:spLocks noGrp="1"/>
          </p:cNvSpPr>
          <p:nvPr>
            <p:ph type="sldNum" sz="quarter" idx="12"/>
          </p:nvPr>
        </p:nvSpPr>
        <p:spPr/>
        <p:txBody>
          <a:bodyPr/>
          <a:lstStyle/>
          <a:p>
            <a:fld id="{E2506F65-C63E-49AC-9A2E-0CC7C4F1A6CF}" type="slidenum">
              <a:rPr lang="zh-CN" altLang="en-US" smtClean="0"/>
              <a:pPr/>
              <a:t>1</a:t>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p:txBody>
          <a:bodyPr/>
          <a:lstStyle/>
          <a:p>
            <a:pPr algn="l"/>
            <a:r>
              <a:rPr kumimoji="1" lang="en-US" altLang="ja-JP" dirty="0"/>
              <a:t>Why Leap Motion?</a:t>
            </a:r>
            <a:endParaRPr kumimoji="1" lang="ja-JP" altLang="en-US" dirty="0"/>
          </a:p>
        </p:txBody>
      </p:sp>
      <p:sp>
        <p:nvSpPr>
          <p:cNvPr id="5" name="内容占位符 4"/>
          <p:cNvSpPr>
            <a:spLocks noGrp="1"/>
          </p:cNvSpPr>
          <p:nvPr>
            <p:ph idx="1"/>
          </p:nvPr>
        </p:nvSpPr>
        <p:spPr>
          <a:xfrm>
            <a:off x="457198" y="1494800"/>
            <a:ext cx="8579297" cy="4525963"/>
          </a:xfrm>
        </p:spPr>
        <p:txBody>
          <a:bodyPr>
            <a:normAutofit/>
          </a:bodyPr>
          <a:lstStyle/>
          <a:p>
            <a:endParaRPr kumimoji="1" lang="en-US" altLang="ja-JP" dirty="0" smtClean="0"/>
          </a:p>
        </p:txBody>
      </p:sp>
      <p:sp>
        <p:nvSpPr>
          <p:cNvPr id="2" name="Date Placeholder 1"/>
          <p:cNvSpPr>
            <a:spLocks noGrp="1"/>
          </p:cNvSpPr>
          <p:nvPr>
            <p:ph type="dt" sz="half" idx="10"/>
          </p:nvPr>
        </p:nvSpPr>
        <p:spPr/>
        <p:txBody>
          <a:bodyPr/>
          <a:lstStyle/>
          <a:p>
            <a:fld id="{96F925ED-7FF2-4134-AE7B-ED26336D730C}" type="datetime1">
              <a:rPr lang="zh-CN" altLang="en-US" smtClean="0">
                <a:solidFill>
                  <a:prstClr val="black">
                    <a:tint val="75000"/>
                  </a:prstClr>
                </a:solidFill>
              </a:rPr>
              <a:pPr/>
              <a:t>2015/3/5</a:t>
            </a:fld>
            <a:endParaRPr lang="zh-CN" altLang="en-US">
              <a:solidFill>
                <a:prstClr val="black">
                  <a:tint val="75000"/>
                </a:prstClr>
              </a:solidFill>
            </a:endParaRPr>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solidFill>
                  <a:prstClr val="black">
                    <a:tint val="75000"/>
                  </a:prstClr>
                </a:solidFill>
              </a:rPr>
              <a:pPr/>
              <a:t>10</a:t>
            </a:fld>
            <a:endParaRPr lang="zh-CN" altLang="en-US">
              <a:solidFill>
                <a:prstClr val="black">
                  <a:tint val="75000"/>
                </a:prstClr>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1484784"/>
            <a:ext cx="5197083" cy="3445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39552" y="5157192"/>
            <a:ext cx="8208912" cy="369332"/>
          </a:xfrm>
          <a:prstGeom prst="rect">
            <a:avLst/>
          </a:prstGeom>
          <a:noFill/>
        </p:spPr>
        <p:txBody>
          <a:bodyPr wrap="square" rtlCol="0">
            <a:spAutoFit/>
          </a:bodyPr>
          <a:lstStyle/>
          <a:p>
            <a:r>
              <a:rPr lang="en-US" dirty="0" smtClean="0"/>
              <a:t>Example: Relaxing on the beach using a Leap motion laptop.</a:t>
            </a:r>
            <a:endParaRPr lang="en-US" dirty="0"/>
          </a:p>
        </p:txBody>
      </p:sp>
    </p:spTree>
    <p:extLst>
      <p:ext uri="{BB962C8B-B14F-4D97-AF65-F5344CB8AC3E}">
        <p14:creationId xmlns:p14="http://schemas.microsoft.com/office/powerpoint/2010/main" val="18352217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kumimoji="1" lang="en-US" altLang="ja-JP" dirty="0"/>
              <a:t>Why Leap Motion?</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F41F9B6D-E854-4B6F-964C-9051AE0CEA44}" type="datetime1">
              <a:rPr lang="zh-CN" altLang="en-US" smtClean="0"/>
              <a:t>2015/3/5</a:t>
            </a:fld>
            <a:endParaRPr lang="zh-CN" altLang="en-US"/>
          </a:p>
        </p:txBody>
      </p:sp>
      <p:sp>
        <p:nvSpPr>
          <p:cNvPr id="5" name="Slide Number Placeholder 4"/>
          <p:cNvSpPr>
            <a:spLocks noGrp="1"/>
          </p:cNvSpPr>
          <p:nvPr>
            <p:ph type="sldNum" sz="quarter" idx="12"/>
          </p:nvPr>
        </p:nvSpPr>
        <p:spPr/>
        <p:txBody>
          <a:bodyPr/>
          <a:lstStyle/>
          <a:p>
            <a:fld id="{E2506F65-C63E-49AC-9A2E-0CC7C4F1A6CF}" type="slidenum">
              <a:rPr lang="zh-CN" altLang="en-US" smtClean="0"/>
              <a:pPr/>
              <a:t>11</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420888"/>
            <a:ext cx="4916640" cy="3022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39552" y="5579948"/>
            <a:ext cx="8208912" cy="923330"/>
          </a:xfrm>
          <a:prstGeom prst="rect">
            <a:avLst/>
          </a:prstGeom>
          <a:noFill/>
        </p:spPr>
        <p:txBody>
          <a:bodyPr wrap="square" rtlCol="0">
            <a:spAutoFit/>
          </a:bodyPr>
          <a:lstStyle/>
          <a:p>
            <a:r>
              <a:rPr lang="en-US" dirty="0" smtClean="0"/>
              <a:t>Example: A display where users can interact more freely without touching (or stealing) the mouse. Leap Motion device can work over glass surface.</a:t>
            </a:r>
            <a:endParaRPr lang="en-US" dirty="0"/>
          </a:p>
        </p:txBody>
      </p:sp>
    </p:spTree>
    <p:extLst>
      <p:ext uri="{BB962C8B-B14F-4D97-AF65-F5344CB8AC3E}">
        <p14:creationId xmlns:p14="http://schemas.microsoft.com/office/powerpoint/2010/main" val="349659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kumimoji="1" lang="en-US" altLang="ja-JP" dirty="0"/>
              <a:t>Why Leap Motion?</a:t>
            </a:r>
            <a:endParaRPr lang="en-US" dirty="0"/>
          </a:p>
        </p:txBody>
      </p:sp>
      <p:sp>
        <p:nvSpPr>
          <p:cNvPr id="4" name="Date Placeholder 3"/>
          <p:cNvSpPr>
            <a:spLocks noGrp="1"/>
          </p:cNvSpPr>
          <p:nvPr>
            <p:ph type="dt" sz="half" idx="10"/>
          </p:nvPr>
        </p:nvSpPr>
        <p:spPr/>
        <p:txBody>
          <a:bodyPr/>
          <a:lstStyle/>
          <a:p>
            <a:fld id="{F41F9B6D-E854-4B6F-964C-9051AE0CEA44}" type="datetime1">
              <a:rPr lang="zh-CN" altLang="en-US" smtClean="0"/>
              <a:t>2015/3/5</a:t>
            </a:fld>
            <a:endParaRPr lang="zh-CN" altLang="en-US"/>
          </a:p>
        </p:txBody>
      </p:sp>
      <p:sp>
        <p:nvSpPr>
          <p:cNvPr id="5" name="Slide Number Placeholder 4"/>
          <p:cNvSpPr>
            <a:spLocks noGrp="1"/>
          </p:cNvSpPr>
          <p:nvPr>
            <p:ph type="sldNum" sz="quarter" idx="12"/>
          </p:nvPr>
        </p:nvSpPr>
        <p:spPr/>
        <p:txBody>
          <a:bodyPr/>
          <a:lstStyle/>
          <a:p>
            <a:fld id="{E2506F65-C63E-49AC-9A2E-0CC7C4F1A6CF}" type="slidenum">
              <a:rPr lang="zh-CN" altLang="en-US" smtClean="0"/>
              <a:pPr/>
              <a:t>12</a:t>
            </a:fld>
            <a:endParaRPr lang="zh-CN" altLang="en-US"/>
          </a:p>
        </p:txBody>
      </p:sp>
      <p:sp>
        <p:nvSpPr>
          <p:cNvPr id="7" name="TextBox 6"/>
          <p:cNvSpPr txBox="1"/>
          <p:nvPr/>
        </p:nvSpPr>
        <p:spPr>
          <a:xfrm>
            <a:off x="539552" y="1484784"/>
            <a:ext cx="8208912" cy="1200329"/>
          </a:xfrm>
          <a:prstGeom prst="rect">
            <a:avLst/>
          </a:prstGeom>
          <a:noFill/>
        </p:spPr>
        <p:txBody>
          <a:bodyPr wrap="square" rtlCol="0">
            <a:spAutoFit/>
          </a:bodyPr>
          <a:lstStyle/>
          <a:p>
            <a:r>
              <a:rPr lang="en-US" dirty="0"/>
              <a:t>This form of interaction is applicable in situations where the user’s hands should not touch input devices, such as while cooking or having sweaty hands.  This is very useful for people with Obsessive–compulsive disorder (OCD)</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2987824" y="2823944"/>
            <a:ext cx="2516505" cy="2621280"/>
          </a:xfrm>
          <a:prstGeom prst="rect">
            <a:avLst/>
          </a:prstGeom>
        </p:spPr>
      </p:pic>
      <p:sp>
        <p:nvSpPr>
          <p:cNvPr id="6" name="TextBox 5"/>
          <p:cNvSpPr txBox="1"/>
          <p:nvPr/>
        </p:nvSpPr>
        <p:spPr>
          <a:xfrm>
            <a:off x="1259632" y="5949280"/>
            <a:ext cx="6351098" cy="369332"/>
          </a:xfrm>
          <a:prstGeom prst="rect">
            <a:avLst/>
          </a:prstGeom>
          <a:noFill/>
        </p:spPr>
        <p:txBody>
          <a:bodyPr wrap="none" rtlCol="0">
            <a:spAutoFit/>
          </a:bodyPr>
          <a:lstStyle/>
          <a:p>
            <a:r>
              <a:rPr lang="en-US" dirty="0"/>
              <a:t>Repetitive hand washing is a common OCD symptom</a:t>
            </a:r>
          </a:p>
        </p:txBody>
      </p:sp>
    </p:spTree>
    <p:extLst>
      <p:ext uri="{BB962C8B-B14F-4D97-AF65-F5344CB8AC3E}">
        <p14:creationId xmlns:p14="http://schemas.microsoft.com/office/powerpoint/2010/main" val="236882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5"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p:txBody>
          <a:bodyPr/>
          <a:lstStyle/>
          <a:p>
            <a:pPr algn="l"/>
            <a:r>
              <a:rPr kumimoji="1" lang="en-US" altLang="ja-JP" dirty="0"/>
              <a:t>D</a:t>
            </a:r>
            <a:r>
              <a:rPr kumimoji="1" lang="en-US" altLang="ja-JP" dirty="0" smtClean="0"/>
              <a:t>emonstration</a:t>
            </a:r>
            <a:endParaRPr kumimoji="1" lang="ja-JP" altLang="en-US" dirty="0"/>
          </a:p>
        </p:txBody>
      </p:sp>
      <p:pic>
        <p:nvPicPr>
          <p:cNvPr id="6" name="FormatFactoryleapmotion_or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872287" y="1131282"/>
            <a:ext cx="7444129" cy="5726717"/>
          </a:xfrm>
        </p:spPr>
      </p:pic>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13</a:t>
            </a:fld>
            <a:endParaRPr lang="zh-CN" altLang="en-US"/>
          </a:p>
        </p:txBody>
      </p:sp>
    </p:spTree>
    <p:extLst>
      <p:ext uri="{BB962C8B-B14F-4D97-AF65-F5344CB8AC3E}">
        <p14:creationId xmlns:p14="http://schemas.microsoft.com/office/powerpoint/2010/main" val="19285409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p:txBody>
          <a:bodyPr/>
          <a:lstStyle/>
          <a:p>
            <a:pPr algn="l"/>
            <a:r>
              <a:rPr kumimoji="1" lang="en-US" altLang="ja-JP" dirty="0" smtClean="0"/>
              <a:t>Advantages of API </a:t>
            </a:r>
            <a:endParaRPr kumimoji="1" lang="ja-JP" altLang="en-US" dirty="0"/>
          </a:p>
        </p:txBody>
      </p:sp>
      <p:sp>
        <p:nvSpPr>
          <p:cNvPr id="5" name="内容占位符 4"/>
          <p:cNvSpPr>
            <a:spLocks noGrp="1"/>
          </p:cNvSpPr>
          <p:nvPr>
            <p:ph idx="1"/>
          </p:nvPr>
        </p:nvSpPr>
        <p:spPr>
          <a:xfrm>
            <a:off x="457198" y="1494800"/>
            <a:ext cx="8579297" cy="4525963"/>
          </a:xfrm>
        </p:spPr>
        <p:txBody>
          <a:bodyPr>
            <a:normAutofit fontScale="92500"/>
          </a:bodyPr>
          <a:lstStyle/>
          <a:p>
            <a:pPr lvl="0"/>
            <a:r>
              <a:rPr lang="en-US" dirty="0"/>
              <a:t>It is operating system independent. It can be used on Linux, Mac, or Windows.</a:t>
            </a:r>
          </a:p>
          <a:p>
            <a:pPr lvl="0"/>
            <a:r>
              <a:rPr lang="en-US" dirty="0"/>
              <a:t>It is cross browser independent.  It works on IE, Firefox, Chrome.</a:t>
            </a:r>
          </a:p>
          <a:p>
            <a:pPr lvl="0"/>
            <a:r>
              <a:rPr lang="en-US" dirty="0"/>
              <a:t>It is easy to implement this API (Just need to embed into the header tags</a:t>
            </a:r>
            <a:r>
              <a:rPr lang="en-US" dirty="0" smtClean="0"/>
              <a:t>).</a:t>
            </a:r>
          </a:p>
          <a:p>
            <a:pPr lvl="0"/>
            <a:r>
              <a:rPr lang="en-US" dirty="0"/>
              <a:t>No need for any additional programming and no programming knowledge required</a:t>
            </a:r>
          </a:p>
        </p:txBody>
      </p:sp>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14</a:t>
            </a:fld>
            <a:endParaRPr lang="zh-CN" altLang="en-US"/>
          </a:p>
        </p:txBody>
      </p:sp>
    </p:spTree>
    <p:extLst>
      <p:ext uri="{BB962C8B-B14F-4D97-AF65-F5344CB8AC3E}">
        <p14:creationId xmlns:p14="http://schemas.microsoft.com/office/powerpoint/2010/main" val="761811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p:txBody>
          <a:bodyPr/>
          <a:lstStyle/>
          <a:p>
            <a:pPr algn="l"/>
            <a:r>
              <a:rPr kumimoji="1" lang="en-US" altLang="ja-JP" dirty="0"/>
              <a:t>Advantages of API </a:t>
            </a:r>
            <a:endParaRPr kumimoji="1" lang="ja-JP" altLang="en-US" dirty="0"/>
          </a:p>
        </p:txBody>
      </p:sp>
      <p:sp>
        <p:nvSpPr>
          <p:cNvPr id="5" name="内容占位符 4"/>
          <p:cNvSpPr>
            <a:spLocks noGrp="1"/>
          </p:cNvSpPr>
          <p:nvPr>
            <p:ph idx="1"/>
          </p:nvPr>
        </p:nvSpPr>
        <p:spPr>
          <a:xfrm>
            <a:off x="457198" y="1494800"/>
            <a:ext cx="8579297" cy="4525963"/>
          </a:xfrm>
        </p:spPr>
        <p:txBody>
          <a:bodyPr>
            <a:normAutofit/>
          </a:bodyPr>
          <a:lstStyle/>
          <a:p>
            <a:pPr lvl="0"/>
            <a:r>
              <a:rPr lang="en-US" dirty="0"/>
              <a:t>No other special plugin needed.</a:t>
            </a:r>
          </a:p>
          <a:p>
            <a:pPr lvl="0"/>
            <a:r>
              <a:rPr lang="en-US" dirty="0"/>
              <a:t>It is robust, scalable, and light-weight. </a:t>
            </a:r>
          </a:p>
          <a:p>
            <a:pPr lvl="0"/>
            <a:r>
              <a:rPr lang="en-US" dirty="0"/>
              <a:t>To be released under Creative Commons licenses; free so that everyone can download/use/modify/distribute or research further</a:t>
            </a:r>
            <a:r>
              <a:rPr lang="en-US" dirty="0" smtClean="0"/>
              <a:t>.</a:t>
            </a:r>
          </a:p>
        </p:txBody>
      </p:sp>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15</a:t>
            </a:fld>
            <a:endParaRPr lang="zh-CN" altLang="en-US"/>
          </a:p>
        </p:txBody>
      </p:sp>
    </p:spTree>
    <p:extLst>
      <p:ext uri="{BB962C8B-B14F-4D97-AF65-F5344CB8AC3E}">
        <p14:creationId xmlns:p14="http://schemas.microsoft.com/office/powerpoint/2010/main" val="38800656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p:txBody>
          <a:bodyPr/>
          <a:lstStyle/>
          <a:p>
            <a:pPr algn="l"/>
            <a:r>
              <a:rPr kumimoji="1" lang="en-US" altLang="ja-JP" dirty="0" smtClean="0"/>
              <a:t>Schedule</a:t>
            </a:r>
            <a:endParaRPr kumimoji="1" lang="ja-JP" alt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9600585"/>
              </p:ext>
            </p:extLst>
          </p:nvPr>
        </p:nvGraphicFramePr>
        <p:xfrm>
          <a:off x="467542" y="1484784"/>
          <a:ext cx="8136908" cy="4392488"/>
        </p:xfrm>
        <a:graphic>
          <a:graphicData uri="http://schemas.openxmlformats.org/drawingml/2006/table">
            <a:tbl>
              <a:tblPr firstRow="1" bandRow="1">
                <a:tableStyleId>{F5AB1C69-6EDB-4FF4-983F-18BD219EF322}</a:tableStyleId>
              </a:tblPr>
              <a:tblGrid>
                <a:gridCol w="1584178"/>
                <a:gridCol w="1310546"/>
                <a:gridCol w="1310546"/>
                <a:gridCol w="1310546"/>
                <a:gridCol w="1310546"/>
                <a:gridCol w="1310546"/>
              </a:tblGrid>
              <a:tr h="587136">
                <a:tc>
                  <a:txBody>
                    <a:bodyPr/>
                    <a:lstStyle/>
                    <a:p>
                      <a:pPr algn="ctr"/>
                      <a:r>
                        <a:rPr lang="en-US" smtClean="0"/>
                        <a:t> ~Aug.</a:t>
                      </a:r>
                      <a:endParaRPr lang="en-US" dirty="0"/>
                    </a:p>
                  </a:txBody>
                  <a:tcPr anchor="ctr"/>
                </a:tc>
                <a:tc>
                  <a:txBody>
                    <a:bodyPr/>
                    <a:lstStyle/>
                    <a:p>
                      <a:pPr algn="ctr"/>
                      <a:r>
                        <a:rPr lang="en-US" dirty="0" smtClean="0"/>
                        <a:t>Sep.</a:t>
                      </a:r>
                      <a:endParaRPr lang="en-US" dirty="0"/>
                    </a:p>
                  </a:txBody>
                  <a:tcPr anchor="ctr"/>
                </a:tc>
                <a:tc>
                  <a:txBody>
                    <a:bodyPr/>
                    <a:lstStyle/>
                    <a:p>
                      <a:pPr algn="ctr"/>
                      <a:r>
                        <a:rPr lang="en-US" dirty="0" smtClean="0"/>
                        <a:t>Oct.</a:t>
                      </a:r>
                      <a:endParaRPr lang="en-US" dirty="0"/>
                    </a:p>
                  </a:txBody>
                  <a:tcPr anchor="ctr"/>
                </a:tc>
                <a:tc>
                  <a:txBody>
                    <a:bodyPr/>
                    <a:lstStyle/>
                    <a:p>
                      <a:pPr algn="ctr"/>
                      <a:r>
                        <a:rPr lang="en-US" dirty="0" smtClean="0"/>
                        <a:t>Nov.</a:t>
                      </a:r>
                      <a:endParaRPr lang="en-US" dirty="0"/>
                    </a:p>
                  </a:txBody>
                  <a:tcPr anchor="ctr"/>
                </a:tc>
                <a:tc>
                  <a:txBody>
                    <a:bodyPr/>
                    <a:lstStyle/>
                    <a:p>
                      <a:pPr algn="ctr"/>
                      <a:r>
                        <a:rPr lang="en-US" dirty="0" smtClean="0"/>
                        <a:t>Dec.</a:t>
                      </a:r>
                      <a:endParaRPr lang="en-US" dirty="0"/>
                    </a:p>
                  </a:txBody>
                  <a:tcPr anchor="ctr"/>
                </a:tc>
                <a:tc>
                  <a:txBody>
                    <a:bodyPr/>
                    <a:lstStyle/>
                    <a:p>
                      <a:pPr algn="ctr"/>
                      <a:r>
                        <a:rPr lang="en-US" dirty="0" smtClean="0"/>
                        <a:t>Jan.</a:t>
                      </a:r>
                      <a:endParaRPr lang="en-US" dirty="0"/>
                    </a:p>
                  </a:txBody>
                  <a:tcPr anchor="ctr"/>
                </a:tc>
              </a:tr>
              <a:tr h="95133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951338">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r h="951338">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951338">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16</a:t>
            </a:fld>
            <a:endParaRPr lang="zh-CN" altLang="en-US"/>
          </a:p>
        </p:txBody>
      </p:sp>
      <p:sp>
        <p:nvSpPr>
          <p:cNvPr id="7" name="Right Arrow 6"/>
          <p:cNvSpPr/>
          <p:nvPr/>
        </p:nvSpPr>
        <p:spPr>
          <a:xfrm>
            <a:off x="467544" y="2276872"/>
            <a:ext cx="1512168" cy="57606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solidFill>
                  <a:schemeClr val="bg1"/>
                </a:solidFill>
              </a:rPr>
              <a:t>on </a:t>
            </a:r>
            <a:r>
              <a:rPr lang="en-US" b="1" dirty="0">
                <a:solidFill>
                  <a:schemeClr val="bg1"/>
                </a:solidFill>
              </a:rPr>
              <a:t>trial</a:t>
            </a:r>
          </a:p>
        </p:txBody>
      </p:sp>
      <p:sp>
        <p:nvSpPr>
          <p:cNvPr id="8" name="Right Arrow 7"/>
          <p:cNvSpPr/>
          <p:nvPr/>
        </p:nvSpPr>
        <p:spPr>
          <a:xfrm>
            <a:off x="2051721" y="3212976"/>
            <a:ext cx="2592287" cy="6480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bg1"/>
                </a:solidFill>
              </a:rPr>
              <a:t>survey</a:t>
            </a:r>
          </a:p>
        </p:txBody>
      </p:sp>
      <p:sp>
        <p:nvSpPr>
          <p:cNvPr id="10" name="Right Arrow 9"/>
          <p:cNvSpPr/>
          <p:nvPr/>
        </p:nvSpPr>
        <p:spPr>
          <a:xfrm>
            <a:off x="3419872" y="4149080"/>
            <a:ext cx="5184576" cy="6480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bg1"/>
                </a:solidFill>
              </a:rPr>
              <a:t>implement</a:t>
            </a:r>
          </a:p>
        </p:txBody>
      </p:sp>
      <p:sp>
        <p:nvSpPr>
          <p:cNvPr id="11" name="Right Arrow 10"/>
          <p:cNvSpPr/>
          <p:nvPr/>
        </p:nvSpPr>
        <p:spPr>
          <a:xfrm>
            <a:off x="7380312" y="5157192"/>
            <a:ext cx="1224136" cy="6480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bg1"/>
                </a:solidFill>
              </a:rPr>
              <a:t>test</a:t>
            </a:r>
          </a:p>
        </p:txBody>
      </p:sp>
    </p:spTree>
    <p:extLst>
      <p:ext uri="{BB962C8B-B14F-4D97-AF65-F5344CB8AC3E}">
        <p14:creationId xmlns:p14="http://schemas.microsoft.com/office/powerpoint/2010/main" val="19285409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p:txBody>
          <a:bodyPr/>
          <a:lstStyle/>
          <a:p>
            <a:pPr algn="l"/>
            <a:r>
              <a:rPr kumimoji="1" lang="en-US" altLang="ja-JP" dirty="0" smtClean="0"/>
              <a:t>Task distribution</a:t>
            </a:r>
            <a:endParaRPr kumimoji="1" lang="ja-JP" altLang="en-US" dirty="0"/>
          </a:p>
        </p:txBody>
      </p:sp>
      <p:sp>
        <p:nvSpPr>
          <p:cNvPr id="5" name="内容占位符 4"/>
          <p:cNvSpPr>
            <a:spLocks noGrp="1"/>
          </p:cNvSpPr>
          <p:nvPr>
            <p:ph idx="1"/>
          </p:nvPr>
        </p:nvSpPr>
        <p:spPr>
          <a:xfrm>
            <a:off x="457198" y="1494800"/>
            <a:ext cx="8579297" cy="4525963"/>
          </a:xfrm>
        </p:spPr>
        <p:txBody>
          <a:bodyPr>
            <a:normAutofit/>
          </a:bodyPr>
          <a:lstStyle/>
          <a:p>
            <a:r>
              <a:rPr kumimoji="1" lang="sv-SE" altLang="ja-JP" dirty="0" smtClean="0"/>
              <a:t>Survey </a:t>
            </a:r>
            <a:endParaRPr kumimoji="1" lang="sv-SE" altLang="ja-JP" dirty="0"/>
          </a:p>
          <a:p>
            <a:pPr lvl="1">
              <a:buFont typeface="Wingdings" pitchFamily="2" charset="2"/>
              <a:buChar char="Ø"/>
            </a:pPr>
            <a:r>
              <a:rPr kumimoji="1" lang="sv-SE" altLang="ja-JP" dirty="0" smtClean="0"/>
              <a:t>Pritesh Chandra,Wang Lan,</a:t>
            </a:r>
            <a:r>
              <a:rPr kumimoji="1" lang="en-US" altLang="ja-JP" dirty="0" smtClean="0"/>
              <a:t>Wang </a:t>
            </a:r>
            <a:r>
              <a:rPr kumimoji="1" lang="en-US" altLang="ja-JP" dirty="0"/>
              <a:t>Chen</a:t>
            </a:r>
            <a:r>
              <a:rPr kumimoji="1" lang="ja-JP" altLang="sv-SE" dirty="0"/>
              <a:t>　</a:t>
            </a:r>
            <a:endParaRPr kumimoji="1" lang="sv-SE" altLang="ja-JP" dirty="0"/>
          </a:p>
          <a:p>
            <a:r>
              <a:rPr kumimoji="1" lang="en-US" altLang="ja-JP" dirty="0" smtClean="0"/>
              <a:t>System Design</a:t>
            </a:r>
          </a:p>
          <a:p>
            <a:pPr lvl="1">
              <a:buFont typeface="Wingdings" pitchFamily="2" charset="2"/>
              <a:buChar char="Ø"/>
            </a:pPr>
            <a:r>
              <a:rPr kumimoji="1" lang="sv-SE" altLang="ja-JP" dirty="0"/>
              <a:t>Pritesh </a:t>
            </a:r>
            <a:r>
              <a:rPr kumimoji="1" lang="sv-SE" altLang="ja-JP" dirty="0" smtClean="0"/>
              <a:t>Chandra,Wang </a:t>
            </a:r>
            <a:r>
              <a:rPr kumimoji="1" lang="sv-SE" altLang="ja-JP" dirty="0"/>
              <a:t>Lan,</a:t>
            </a:r>
            <a:r>
              <a:rPr kumimoji="1" lang="en-US" altLang="ja-JP" dirty="0"/>
              <a:t>Wang </a:t>
            </a:r>
            <a:r>
              <a:rPr kumimoji="1" lang="en-US" altLang="ja-JP" dirty="0" smtClean="0"/>
              <a:t>Chen</a:t>
            </a:r>
          </a:p>
          <a:p>
            <a:r>
              <a:rPr kumimoji="1" lang="en-US" altLang="ja-JP" dirty="0" smtClean="0"/>
              <a:t>Implement</a:t>
            </a:r>
          </a:p>
          <a:p>
            <a:pPr lvl="1">
              <a:buFont typeface="Wingdings" pitchFamily="2" charset="2"/>
              <a:buChar char="Ø"/>
            </a:pPr>
            <a:r>
              <a:rPr kumimoji="1" lang="sv-SE" altLang="ja-JP" dirty="0"/>
              <a:t>Pritesh </a:t>
            </a:r>
            <a:r>
              <a:rPr kumimoji="1" lang="sv-SE" altLang="ja-JP" dirty="0" smtClean="0"/>
              <a:t>Chandra,Wang Lan</a:t>
            </a:r>
          </a:p>
          <a:p>
            <a:r>
              <a:rPr kumimoji="1" lang="sv-SE" altLang="ja-JP" dirty="0" smtClean="0"/>
              <a:t>Test</a:t>
            </a:r>
          </a:p>
          <a:p>
            <a:pPr lvl="1">
              <a:buFont typeface="Wingdings" pitchFamily="2" charset="2"/>
              <a:buChar char="Ø"/>
            </a:pPr>
            <a:r>
              <a:rPr kumimoji="1" lang="en-US" altLang="ja-JP" dirty="0"/>
              <a:t>Wang Chen</a:t>
            </a:r>
            <a:endParaRPr kumimoji="1" lang="en-US" altLang="ja-JP" dirty="0" smtClean="0"/>
          </a:p>
        </p:txBody>
      </p:sp>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17</a:t>
            </a:fld>
            <a:endParaRPr lang="zh-CN" altLang="en-US"/>
          </a:p>
        </p:txBody>
      </p:sp>
    </p:spTree>
    <p:extLst>
      <p:ext uri="{BB962C8B-B14F-4D97-AF65-F5344CB8AC3E}">
        <p14:creationId xmlns:p14="http://schemas.microsoft.com/office/powerpoint/2010/main" val="38876212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p:txBody>
          <a:bodyPr/>
          <a:lstStyle/>
          <a:p>
            <a:pPr algn="l"/>
            <a:r>
              <a:rPr kumimoji="1" lang="en-US" altLang="ja-JP" dirty="0" smtClean="0"/>
              <a:t>Final Solution</a:t>
            </a:r>
            <a:endParaRPr kumimoji="1" lang="ja-JP" altLang="en-US" dirty="0"/>
          </a:p>
        </p:txBody>
      </p:sp>
      <p:sp>
        <p:nvSpPr>
          <p:cNvPr id="5" name="内容占位符 4"/>
          <p:cNvSpPr>
            <a:spLocks noGrp="1"/>
          </p:cNvSpPr>
          <p:nvPr>
            <p:ph idx="1"/>
          </p:nvPr>
        </p:nvSpPr>
        <p:spPr>
          <a:xfrm>
            <a:off x="457198" y="1494800"/>
            <a:ext cx="8579297" cy="4525963"/>
          </a:xfrm>
        </p:spPr>
        <p:txBody>
          <a:bodyPr>
            <a:normAutofit fontScale="70000" lnSpcReduction="20000"/>
          </a:bodyPr>
          <a:lstStyle/>
          <a:p>
            <a:r>
              <a:rPr lang="en-US" dirty="0" smtClean="0"/>
              <a:t>We </a:t>
            </a:r>
            <a:r>
              <a:rPr lang="en-US" dirty="0"/>
              <a:t>were successful in achieving our target; that the best way to maximize the value of our proposed form of interaction is to develop an API that can be employed and deployed easily.</a:t>
            </a:r>
          </a:p>
          <a:p>
            <a:r>
              <a:rPr lang="en-US" dirty="0"/>
              <a:t>In our solution, we optimized our JS code several times, making it more concise, lite-weight and easy to implement.</a:t>
            </a:r>
          </a:p>
          <a:p>
            <a:r>
              <a:rPr lang="en-US" dirty="0"/>
              <a:t>Our goal was to ensure the solution is not bulky, </a:t>
            </a:r>
            <a:r>
              <a:rPr lang="en-US" dirty="0" smtClean="0"/>
              <a:t>or too </a:t>
            </a:r>
            <a:r>
              <a:rPr lang="en-US" dirty="0"/>
              <a:t>difficult to implement.  To avoid too many gestures which could confuse the system on what the user is trying to do. </a:t>
            </a:r>
          </a:p>
          <a:p>
            <a:r>
              <a:rPr lang="en-US" dirty="0"/>
              <a:t>We have tested our solution on 3 different website and all of them has shown promising results.</a:t>
            </a:r>
          </a:p>
        </p:txBody>
      </p:sp>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18</a:t>
            </a:fld>
            <a:endParaRPr lang="zh-CN" altLang="en-US"/>
          </a:p>
        </p:txBody>
      </p:sp>
    </p:spTree>
    <p:extLst>
      <p:ext uri="{BB962C8B-B14F-4D97-AF65-F5344CB8AC3E}">
        <p14:creationId xmlns:p14="http://schemas.microsoft.com/office/powerpoint/2010/main" val="19274412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p:txBody>
          <a:bodyPr/>
          <a:lstStyle/>
          <a:p>
            <a:pPr algn="l"/>
            <a:r>
              <a:rPr kumimoji="1" lang="en-US" altLang="ja-JP" dirty="0" smtClean="0"/>
              <a:t>Future goal</a:t>
            </a:r>
            <a:endParaRPr kumimoji="1" lang="ja-JP" altLang="en-US" dirty="0"/>
          </a:p>
        </p:txBody>
      </p:sp>
      <p:sp>
        <p:nvSpPr>
          <p:cNvPr id="5" name="内容占位符 4"/>
          <p:cNvSpPr>
            <a:spLocks noGrp="1"/>
          </p:cNvSpPr>
          <p:nvPr>
            <p:ph idx="1"/>
          </p:nvPr>
        </p:nvSpPr>
        <p:spPr>
          <a:xfrm>
            <a:off x="457198" y="1494800"/>
            <a:ext cx="8579297" cy="4525963"/>
          </a:xfrm>
        </p:spPr>
        <p:txBody>
          <a:bodyPr>
            <a:normAutofit/>
          </a:bodyPr>
          <a:lstStyle/>
          <a:p>
            <a:r>
              <a:rPr lang="en-US" dirty="0" smtClean="0"/>
              <a:t>Release </a:t>
            </a:r>
            <a:r>
              <a:rPr lang="en-US" dirty="0"/>
              <a:t>this code to </a:t>
            </a:r>
            <a:r>
              <a:rPr lang="en-US" dirty="0" smtClean="0"/>
              <a:t>public </a:t>
            </a:r>
            <a:r>
              <a:rPr lang="en-US" dirty="0"/>
              <a:t>under Creative Commons licenses.</a:t>
            </a:r>
            <a:endParaRPr kumimoji="1" lang="en-US" altLang="ja-JP" dirty="0" smtClean="0"/>
          </a:p>
          <a:p>
            <a:r>
              <a:rPr kumimoji="1" lang="en-US" altLang="ja-JP" dirty="0" smtClean="0"/>
              <a:t>Release it to Leap Motion Community</a:t>
            </a:r>
          </a:p>
          <a:p>
            <a:pPr lvl="1">
              <a:buFont typeface="Wingdings" pitchFamily="2" charset="2"/>
              <a:buChar char="Ø"/>
            </a:pPr>
            <a:r>
              <a:rPr kumimoji="1" lang="en-US" altLang="ja-JP" dirty="0">
                <a:hlinkClick r:id="rId4"/>
              </a:rPr>
              <a:t>https://community.leapmotion.com</a:t>
            </a:r>
            <a:r>
              <a:rPr kumimoji="1" lang="en-US" altLang="ja-JP" dirty="0" smtClean="0">
                <a:hlinkClick r:id="rId4"/>
              </a:rPr>
              <a:t>/</a:t>
            </a:r>
            <a:endParaRPr kumimoji="1" lang="en-US" altLang="ja-JP" dirty="0"/>
          </a:p>
          <a:p>
            <a:r>
              <a:rPr kumimoji="1" lang="en-US" altLang="ja-JP" dirty="0" smtClean="0"/>
              <a:t>Let more people </a:t>
            </a:r>
            <a:r>
              <a:rPr lang="en-US" dirty="0"/>
              <a:t>research and improve on this field</a:t>
            </a:r>
            <a:endParaRPr kumimoji="1" lang="en-US" altLang="ja-JP" dirty="0" smtClean="0"/>
          </a:p>
        </p:txBody>
      </p:sp>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19</a:t>
            </a:fld>
            <a:endParaRPr lang="zh-CN" altLang="en-US"/>
          </a:p>
        </p:txBody>
      </p:sp>
    </p:spTree>
    <p:extLst>
      <p:ext uri="{BB962C8B-B14F-4D97-AF65-F5344CB8AC3E}">
        <p14:creationId xmlns:p14="http://schemas.microsoft.com/office/powerpoint/2010/main" val="4113381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2" name="标题 1"/>
          <p:cNvSpPr>
            <a:spLocks noGrp="1"/>
          </p:cNvSpPr>
          <p:nvPr>
            <p:ph type="title"/>
          </p:nvPr>
        </p:nvSpPr>
        <p:spPr/>
        <p:txBody>
          <a:bodyPr/>
          <a:lstStyle/>
          <a:p>
            <a:pPr algn="l"/>
            <a:r>
              <a:rPr kumimoji="1" lang="en-US" altLang="ja-JP" dirty="0" smtClean="0"/>
              <a:t>Outline</a:t>
            </a:r>
            <a:endParaRPr kumimoji="1" lang="ja-JP" altLang="en-US" sz="1600" dirty="0"/>
          </a:p>
        </p:txBody>
      </p:sp>
      <p:sp>
        <p:nvSpPr>
          <p:cNvPr id="3" name="内容占位符 2"/>
          <p:cNvSpPr>
            <a:spLocks noGrp="1"/>
          </p:cNvSpPr>
          <p:nvPr>
            <p:ph idx="1"/>
          </p:nvPr>
        </p:nvSpPr>
        <p:spPr>
          <a:xfrm>
            <a:off x="457200" y="1600200"/>
            <a:ext cx="8686800" cy="4525963"/>
          </a:xfrm>
        </p:spPr>
        <p:txBody>
          <a:bodyPr/>
          <a:lstStyle/>
          <a:p>
            <a:r>
              <a:rPr kumimoji="1" lang="en-US" altLang="ja-JP" dirty="0" smtClean="0">
                <a:sym typeface="Wingdings" pitchFamily="2" charset="2"/>
              </a:rPr>
              <a:t>Motivation</a:t>
            </a:r>
          </a:p>
          <a:p>
            <a:r>
              <a:rPr kumimoji="1" lang="en-US" altLang="ja-JP" dirty="0" smtClean="0">
                <a:sym typeface="Wingdings" pitchFamily="2" charset="2"/>
              </a:rPr>
              <a:t>Model</a:t>
            </a:r>
            <a:endParaRPr kumimoji="1" lang="en-US" altLang="ja-JP" dirty="0">
              <a:sym typeface="Wingdings" pitchFamily="2" charset="2"/>
            </a:endParaRPr>
          </a:p>
          <a:p>
            <a:r>
              <a:rPr kumimoji="1" lang="en-US" altLang="ja-JP" dirty="0" smtClean="0">
                <a:sym typeface="Wingdings" pitchFamily="2" charset="2"/>
              </a:rPr>
              <a:t>Demonstration</a:t>
            </a:r>
          </a:p>
          <a:p>
            <a:r>
              <a:rPr kumimoji="1" lang="en-US" altLang="ja-JP" dirty="0" smtClean="0">
                <a:sym typeface="Wingdings" pitchFamily="2" charset="2"/>
              </a:rPr>
              <a:t>Final Solution</a:t>
            </a:r>
          </a:p>
          <a:p>
            <a:r>
              <a:rPr kumimoji="1" lang="en-US" altLang="ja-JP" dirty="0" smtClean="0">
                <a:sym typeface="Wingdings" pitchFamily="2" charset="2"/>
              </a:rPr>
              <a:t>Future Goal</a:t>
            </a:r>
          </a:p>
          <a:p>
            <a:pPr marL="0" indent="0">
              <a:buNone/>
            </a:pPr>
            <a:endParaRPr kumimoji="1" lang="en-US" altLang="ja-JP" dirty="0" smtClean="0">
              <a:sym typeface="Wingdings" pitchFamily="2" charset="2"/>
            </a:endParaRPr>
          </a:p>
        </p:txBody>
      </p:sp>
      <p:sp>
        <p:nvSpPr>
          <p:cNvPr id="4" name="Date Placeholder 3"/>
          <p:cNvSpPr>
            <a:spLocks noGrp="1"/>
          </p:cNvSpPr>
          <p:nvPr>
            <p:ph type="dt" sz="half" idx="10"/>
          </p:nvPr>
        </p:nvSpPr>
        <p:spPr/>
        <p:txBody>
          <a:bodyPr/>
          <a:lstStyle/>
          <a:p>
            <a:fld id="{AE54CECB-CAC8-4534-A84D-F0096577DF1C}" type="datetime1">
              <a:rPr lang="zh-CN" altLang="en-US" smtClean="0"/>
              <a:t>2015/3/5</a:t>
            </a:fld>
            <a:endParaRPr lang="zh-CN" altLang="en-US"/>
          </a:p>
        </p:txBody>
      </p:sp>
      <p:sp>
        <p:nvSpPr>
          <p:cNvPr id="5" name="Slide Number Placeholder 4"/>
          <p:cNvSpPr>
            <a:spLocks noGrp="1"/>
          </p:cNvSpPr>
          <p:nvPr>
            <p:ph type="sldNum" sz="quarter" idx="12"/>
          </p:nvPr>
        </p:nvSpPr>
        <p:spPr/>
        <p:txBody>
          <a:bodyPr/>
          <a:lstStyle/>
          <a:p>
            <a:fld id="{E2506F65-C63E-49AC-9A2E-0CC7C4F1A6CF}" type="slidenum">
              <a:rPr lang="zh-CN" altLang="en-US" smtClean="0"/>
              <a:pPr/>
              <a:t>2</a:t>
            </a:fld>
            <a:endParaRPr lang="zh-CN" altLang="en-US"/>
          </a:p>
        </p:txBody>
      </p:sp>
    </p:spTree>
    <p:extLst>
      <p:ext uri="{BB962C8B-B14F-4D97-AF65-F5344CB8AC3E}">
        <p14:creationId xmlns:p14="http://schemas.microsoft.com/office/powerpoint/2010/main" val="36516094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2" name="矩形 1"/>
          <p:cNvSpPr/>
          <p:nvPr/>
        </p:nvSpPr>
        <p:spPr>
          <a:xfrm>
            <a:off x="602009" y="764704"/>
            <a:ext cx="7939994" cy="2585323"/>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 for your </a:t>
            </a:r>
          </a:p>
          <a:p>
            <a:pPr algn="ctr"/>
            <a:r>
              <a:rPr lang="en-US" altLang="zh-CN"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a:t>
            </a:r>
            <a:r>
              <a:rPr lang="en-US" altLang="zh-CN"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ttention !</a:t>
            </a:r>
          </a:p>
          <a:p>
            <a:pPr algn="ctr"/>
            <a:endParaRPr lang="zh-CN" alt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Date Placeholder 2"/>
          <p:cNvSpPr>
            <a:spLocks noGrp="1"/>
          </p:cNvSpPr>
          <p:nvPr>
            <p:ph type="dt" sz="half" idx="10"/>
          </p:nvPr>
        </p:nvSpPr>
        <p:spPr/>
        <p:txBody>
          <a:bodyPr/>
          <a:lstStyle/>
          <a:p>
            <a:fld id="{3BF8D3F2-8394-46FA-BE69-ED82250A5D7F}" type="datetime1">
              <a:rPr lang="zh-CN" altLang="en-US" smtClean="0"/>
              <a:t>2015/3/5</a:t>
            </a:fld>
            <a:endParaRPr lang="zh-CN" altLang="en-US"/>
          </a:p>
        </p:txBody>
      </p:sp>
      <p:sp>
        <p:nvSpPr>
          <p:cNvPr id="4" name="Slide Number Placeholder 3"/>
          <p:cNvSpPr>
            <a:spLocks noGrp="1"/>
          </p:cNvSpPr>
          <p:nvPr>
            <p:ph type="sldNum" sz="quarter" idx="12"/>
          </p:nvPr>
        </p:nvSpPr>
        <p:spPr/>
        <p:txBody>
          <a:bodyPr/>
          <a:lstStyle/>
          <a:p>
            <a:fld id="{E2506F65-C63E-49AC-9A2E-0CC7C4F1A6CF}" type="slidenum">
              <a:rPr lang="zh-CN" altLang="en-US" smtClean="0"/>
              <a:pPr/>
              <a:t>20</a:t>
            </a:fld>
            <a:endParaRPr lang="zh-CN" altLang="en-US"/>
          </a:p>
        </p:txBody>
      </p:sp>
      <p:pic>
        <p:nvPicPr>
          <p:cNvPr id="6" name="Picture 2" descr="C:\Users\wanglan\Desktop\leap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492896"/>
            <a:ext cx="4637505" cy="3247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747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p:txBody>
          <a:bodyPr/>
          <a:lstStyle/>
          <a:p>
            <a:pPr algn="l"/>
            <a:r>
              <a:rPr kumimoji="1" lang="en-US" altLang="ja-JP" dirty="0" smtClean="0"/>
              <a:t>Motivation</a:t>
            </a:r>
            <a:endParaRPr kumimoji="1" lang="ja-JP" altLang="en-US" dirty="0"/>
          </a:p>
        </p:txBody>
      </p:sp>
      <p:sp>
        <p:nvSpPr>
          <p:cNvPr id="5" name="内容占位符 4"/>
          <p:cNvSpPr>
            <a:spLocks noGrp="1"/>
          </p:cNvSpPr>
          <p:nvPr>
            <p:ph idx="1"/>
          </p:nvPr>
        </p:nvSpPr>
        <p:spPr>
          <a:xfrm>
            <a:off x="457199" y="1494800"/>
            <a:ext cx="4762874" cy="4598496"/>
          </a:xfrm>
        </p:spPr>
        <p:txBody>
          <a:bodyPr>
            <a:normAutofit/>
          </a:bodyPr>
          <a:lstStyle/>
          <a:p>
            <a:r>
              <a:rPr lang="en-GB" dirty="0"/>
              <a:t>In traditional sense, we can browse websites using </a:t>
            </a:r>
            <a:endParaRPr lang="en-US" dirty="0"/>
          </a:p>
          <a:p>
            <a:pPr lvl="1"/>
            <a:r>
              <a:rPr lang="en-GB" dirty="0"/>
              <a:t>Keyboards (Tab and Enter keys), </a:t>
            </a:r>
            <a:endParaRPr lang="en-US" dirty="0"/>
          </a:p>
          <a:p>
            <a:pPr lvl="1"/>
            <a:r>
              <a:rPr lang="en-GB" dirty="0"/>
              <a:t>Mouse (point and </a:t>
            </a:r>
            <a:r>
              <a:rPr lang="en-GB" dirty="0" smtClean="0"/>
              <a:t>click), </a:t>
            </a:r>
            <a:endParaRPr lang="en-US" dirty="0"/>
          </a:p>
          <a:p>
            <a:pPr lvl="1"/>
            <a:r>
              <a:rPr lang="en-GB" dirty="0"/>
              <a:t>Or Touchscreen (point and touch)</a:t>
            </a:r>
            <a:endParaRPr lang="en-US" dirty="0"/>
          </a:p>
          <a:p>
            <a:endParaRPr kumimoji="1" lang="en-US" altLang="ja-JP" dirty="0" smtClean="0"/>
          </a:p>
        </p:txBody>
      </p:sp>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3</a:t>
            </a:fld>
            <a:endParaRPr lang="zh-CN" alt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0192" y="1916832"/>
            <a:ext cx="2843808" cy="213285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3654" y="27056"/>
            <a:ext cx="2840345" cy="188977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1113" y="4125872"/>
            <a:ext cx="2932885" cy="2759512"/>
          </a:xfrm>
          <a:prstGeom prst="rect">
            <a:avLst/>
          </a:prstGeom>
        </p:spPr>
      </p:pic>
    </p:spTree>
    <p:extLst>
      <p:ext uri="{BB962C8B-B14F-4D97-AF65-F5344CB8AC3E}">
        <p14:creationId xmlns:p14="http://schemas.microsoft.com/office/powerpoint/2010/main" val="268497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a:xfrm>
            <a:off x="457200" y="274638"/>
            <a:ext cx="8229600" cy="1714202"/>
          </a:xfrm>
        </p:spPr>
        <p:txBody>
          <a:bodyPr>
            <a:normAutofit/>
          </a:bodyPr>
          <a:lstStyle/>
          <a:p>
            <a:r>
              <a:rPr lang="en-US" dirty="0"/>
              <a:t>But there is a new player in the </a:t>
            </a:r>
            <a:r>
              <a:rPr lang="en-US" dirty="0" smtClean="0"/>
              <a:t>market.</a:t>
            </a:r>
            <a:endParaRPr kumimoji="1" lang="ja-JP" altLang="en-US" dirty="0"/>
          </a:p>
        </p:txBody>
      </p:sp>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4</a:t>
            </a:fld>
            <a:endParaRPr lang="zh-CN" altLang="en-US"/>
          </a:p>
        </p:txBody>
      </p:sp>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1907704" y="1968908"/>
            <a:ext cx="5184576" cy="4250917"/>
          </a:xfrm>
          <a:prstGeom prst="rect">
            <a:avLst/>
          </a:prstGeom>
        </p:spPr>
      </p:pic>
    </p:spTree>
    <p:extLst>
      <p:ext uri="{BB962C8B-B14F-4D97-AF65-F5344CB8AC3E}">
        <p14:creationId xmlns:p14="http://schemas.microsoft.com/office/powerpoint/2010/main" val="4225174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5</a:t>
            </a:fld>
            <a:endParaRPr lang="zh-CN" altLang="en-US"/>
          </a:p>
        </p:txBody>
      </p:sp>
      <p:pic>
        <p:nvPicPr>
          <p:cNvPr id="5" name="Picture 4"/>
          <p:cNvPicPr>
            <a:picLocks noChangeAspect="1"/>
          </p:cNvPicPr>
          <p:nvPr/>
        </p:nvPicPr>
        <p:blipFill rotWithShape="1">
          <a:blip r:embed="rId4"/>
          <a:srcRect t="26430" r="5326" b="18941"/>
          <a:stretch/>
        </p:blipFill>
        <p:spPr>
          <a:xfrm>
            <a:off x="-3049790" y="764704"/>
            <a:ext cx="13838801" cy="4824536"/>
          </a:xfrm>
          <a:prstGeom prst="rect">
            <a:avLst/>
          </a:prstGeom>
        </p:spPr>
      </p:pic>
    </p:spTree>
    <p:extLst>
      <p:ext uri="{BB962C8B-B14F-4D97-AF65-F5344CB8AC3E}">
        <p14:creationId xmlns:p14="http://schemas.microsoft.com/office/powerpoint/2010/main" val="23332362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Leap Motion</a:t>
            </a:r>
            <a:endParaRPr kumimoji="1" lang="ja-JP" alt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196752"/>
            <a:ext cx="6696744" cy="3531209"/>
          </a:xfrm>
        </p:spPr>
      </p:pic>
      <p:pic>
        <p:nvPicPr>
          <p:cNvPr id="5" name="Picture 2"/>
          <p:cNvPicPr>
            <a:picLocks noChangeAspect="1" noChangeArrowheads="1"/>
          </p:cNvPicPr>
          <p:nvPr/>
        </p:nvPicPr>
        <p:blipFill rotWithShape="1">
          <a:blip r:embed="rId3" cstate="email"/>
          <a:srcRect r="972"/>
          <a:stretch/>
        </p:blipFill>
        <p:spPr bwMode="auto">
          <a:xfrm>
            <a:off x="-2" y="5517232"/>
            <a:ext cx="9144001" cy="1340767"/>
          </a:xfrm>
          <a:prstGeom prst="rect">
            <a:avLst/>
          </a:prstGeom>
          <a:noFill/>
          <a:ln>
            <a:noFill/>
          </a:ln>
        </p:spPr>
      </p:pic>
      <p:sp>
        <p:nvSpPr>
          <p:cNvPr id="6" name="Slide Number Placeholder 5"/>
          <p:cNvSpPr>
            <a:spLocks noGrp="1"/>
          </p:cNvSpPr>
          <p:nvPr>
            <p:ph type="sldNum" sz="quarter" idx="12"/>
          </p:nvPr>
        </p:nvSpPr>
        <p:spPr/>
        <p:txBody>
          <a:bodyPr/>
          <a:lstStyle/>
          <a:p>
            <a:fld id="{E2506F65-C63E-49AC-9A2E-0CC7C4F1A6CF}" type="slidenum">
              <a:rPr lang="zh-CN" altLang="en-US" smtClean="0"/>
              <a:pPr/>
              <a:t>6</a:t>
            </a:fld>
            <a:endParaRPr lang="zh-CN" altLang="en-US"/>
          </a:p>
        </p:txBody>
      </p:sp>
      <p:sp>
        <p:nvSpPr>
          <p:cNvPr id="3" name="TextBox 2"/>
          <p:cNvSpPr txBox="1"/>
          <p:nvPr/>
        </p:nvSpPr>
        <p:spPr>
          <a:xfrm>
            <a:off x="0" y="4727961"/>
            <a:ext cx="9143999" cy="1200329"/>
          </a:xfrm>
          <a:prstGeom prst="rect">
            <a:avLst/>
          </a:prstGeom>
          <a:noFill/>
        </p:spPr>
        <p:txBody>
          <a:bodyPr wrap="square" rtlCol="0">
            <a:spAutoFit/>
          </a:bodyPr>
          <a:lstStyle/>
          <a:p>
            <a:r>
              <a:rPr lang="en-US" dirty="0"/>
              <a:t>Leap motion is a sensor device that supports hand and finger motions as input. It is analogous to a mouse but requiring no physical hand contact or touching. Our team has developed an API for leap motion that can be used to navigate websites by hand gestures conveniently.</a:t>
            </a:r>
          </a:p>
        </p:txBody>
      </p:sp>
    </p:spTree>
    <p:extLst>
      <p:ext uri="{BB962C8B-B14F-4D97-AF65-F5344CB8AC3E}">
        <p14:creationId xmlns:p14="http://schemas.microsoft.com/office/powerpoint/2010/main" val="3556324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p:txBody>
          <a:bodyPr/>
          <a:lstStyle/>
          <a:p>
            <a:pPr algn="l"/>
            <a:r>
              <a:rPr kumimoji="1" lang="en-US" altLang="ja-JP" dirty="0" smtClean="0"/>
              <a:t>Our API Model</a:t>
            </a:r>
            <a:endParaRPr kumimoji="1" lang="en-US" altLang="ja-JP" dirty="0"/>
          </a:p>
        </p:txBody>
      </p:sp>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7</a:t>
            </a:fld>
            <a:endParaRPr lang="zh-CN" altLang="en-US"/>
          </a:p>
        </p:txBody>
      </p:sp>
      <p:sp>
        <p:nvSpPr>
          <p:cNvPr id="6" name="Rectangle 5"/>
          <p:cNvSpPr/>
          <p:nvPr/>
        </p:nvSpPr>
        <p:spPr>
          <a:xfrm>
            <a:off x="1433136" y="1412776"/>
            <a:ext cx="216024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Yamana</a:t>
            </a:r>
            <a:r>
              <a:rPr lang="ja-JP" altLang="en-US" dirty="0"/>
              <a:t> </a:t>
            </a:r>
            <a:r>
              <a:rPr lang="en-US" altLang="ja-JP" dirty="0" smtClean="0"/>
              <a:t>Lab</a:t>
            </a:r>
            <a:endParaRPr lang="en-US" dirty="0"/>
          </a:p>
        </p:txBody>
      </p:sp>
      <p:sp>
        <p:nvSpPr>
          <p:cNvPr id="8" name="Rectangle 7"/>
          <p:cNvSpPr/>
          <p:nvPr/>
        </p:nvSpPr>
        <p:spPr>
          <a:xfrm>
            <a:off x="5796136" y="1412776"/>
            <a:ext cx="2160240" cy="57606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Waseda</a:t>
            </a:r>
            <a:r>
              <a:rPr lang="en-US" dirty="0" smtClean="0"/>
              <a:t> Website</a:t>
            </a:r>
            <a:endParaRPr lang="en-US" dirty="0"/>
          </a:p>
        </p:txBody>
      </p:sp>
      <p:pic>
        <p:nvPicPr>
          <p:cNvPr id="5122" name="Picture 2" descr="C:\Users\wanglan\AppData\Local\Microsoft\Windows\Temporary Internet Files\Content.IE5\323NL7K8\Optical-Mouse-Computer-Mouse-SM-328-[1].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612768" y="3933056"/>
            <a:ext cx="1581759" cy="1360366"/>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wanglan\AppData\Local\Microsoft\Windows\Temporary Internet Files\Content.IE5\VC3LKGH3\9424771997_fd43e67f44_z[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3433" y="5148711"/>
            <a:ext cx="1975768" cy="1481826"/>
          </a:xfrm>
          <a:prstGeom prst="rect">
            <a:avLst/>
          </a:prstGeom>
          <a:noFill/>
          <a:extLst>
            <a:ext uri="{909E8E84-426E-40DD-AFC4-6F175D3DCCD1}">
              <a14:hiddenFill xmlns:a14="http://schemas.microsoft.com/office/drawing/2010/main">
                <a:solidFill>
                  <a:srgbClr val="FFFFFF"/>
                </a:solidFill>
              </a14:hiddenFill>
            </a:ext>
          </a:extLst>
        </p:spPr>
      </p:pic>
      <p:sp>
        <p:nvSpPr>
          <p:cNvPr id="7" name="Cloud 6"/>
          <p:cNvSpPr/>
          <p:nvPr/>
        </p:nvSpPr>
        <p:spPr>
          <a:xfrm>
            <a:off x="3131840" y="2852936"/>
            <a:ext cx="3096344" cy="1728192"/>
          </a:xfrm>
          <a:prstGeom prst="cloud">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BrowserAPI.js</a:t>
            </a:r>
          </a:p>
          <a:p>
            <a:pPr algn="ctr"/>
            <a:r>
              <a:rPr lang="en-US" dirty="0" smtClean="0"/>
              <a:t>BrowserAPI.css</a:t>
            </a:r>
            <a:endParaRPr lang="en-US" dirty="0"/>
          </a:p>
        </p:txBody>
      </p:sp>
      <p:cxnSp>
        <p:nvCxnSpPr>
          <p:cNvPr id="10" name="Straight Arrow Connector 9"/>
          <p:cNvCxnSpPr>
            <a:stCxn id="5122" idx="0"/>
            <a:endCxn id="6" idx="2"/>
          </p:cNvCxnSpPr>
          <p:nvPr/>
        </p:nvCxnSpPr>
        <p:spPr>
          <a:xfrm flipV="1">
            <a:off x="1403648" y="1988840"/>
            <a:ext cx="1109608" cy="1944216"/>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122" idx="0"/>
            <a:endCxn id="8" idx="2"/>
          </p:cNvCxnSpPr>
          <p:nvPr/>
        </p:nvCxnSpPr>
        <p:spPr>
          <a:xfrm flipV="1">
            <a:off x="1403648" y="1988840"/>
            <a:ext cx="5472608" cy="1944216"/>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125" idx="0"/>
            <a:endCxn id="7" idx="1"/>
          </p:cNvCxnSpPr>
          <p:nvPr/>
        </p:nvCxnSpPr>
        <p:spPr>
          <a:xfrm flipV="1">
            <a:off x="4561317" y="4579288"/>
            <a:ext cx="118695" cy="569423"/>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flipH="1" flipV="1">
            <a:off x="2513256" y="1988840"/>
            <a:ext cx="1080120" cy="107111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8" idx="2"/>
          </p:cNvCxnSpPr>
          <p:nvPr/>
        </p:nvCxnSpPr>
        <p:spPr>
          <a:xfrm flipV="1">
            <a:off x="6012160" y="1988840"/>
            <a:ext cx="864096" cy="107111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72235" y="4732539"/>
            <a:ext cx="2627957" cy="338554"/>
          </a:xfrm>
          <a:prstGeom prst="rect">
            <a:avLst/>
          </a:prstGeom>
          <a:noFill/>
        </p:spPr>
        <p:txBody>
          <a:bodyPr wrap="square" rtlCol="0">
            <a:spAutoFit/>
          </a:bodyPr>
          <a:lstStyle/>
          <a:p>
            <a:r>
              <a:rPr lang="en-US" sz="1600" dirty="0" smtClean="0"/>
              <a:t>Leap Motion Library</a:t>
            </a:r>
            <a:endParaRPr lang="en-US" sz="1600" dirty="0"/>
          </a:p>
        </p:txBody>
      </p:sp>
    </p:spTree>
    <p:extLst>
      <p:ext uri="{BB962C8B-B14F-4D97-AF65-F5344CB8AC3E}">
        <p14:creationId xmlns:p14="http://schemas.microsoft.com/office/powerpoint/2010/main" val="152166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7" presetClass="emph" presetSubtype="2" fill="hold" nodeType="clickEffect">
                                  <p:stCondLst>
                                    <p:cond delay="0"/>
                                  </p:stCondLst>
                                  <p:childTnLst>
                                    <p:animClr clrSpc="rgb" dir="cw">
                                      <p:cBhvr>
                                        <p:cTn id="35" dur="500" fill="hold"/>
                                        <p:tgtEl>
                                          <p:spTgt spid="20"/>
                                        </p:tgtEl>
                                        <p:attrNameLst>
                                          <p:attrName>stroke.color</p:attrName>
                                        </p:attrNameLst>
                                      </p:cBhvr>
                                      <p:to>
                                        <a:srgbClr val="BD180B"/>
                                      </p:to>
                                    </p:animClr>
                                    <p:set>
                                      <p:cBhvr>
                                        <p:cTn id="36" dur="500" fill="hold"/>
                                        <p:tgtEl>
                                          <p:spTgt spid="20"/>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22"/>
                                        </p:tgtEl>
                                        <p:attrNameLst>
                                          <p:attrName>stroke.color</p:attrName>
                                        </p:attrNameLst>
                                      </p:cBhvr>
                                      <p:to>
                                        <a:srgbClr val="BD180B"/>
                                      </p:to>
                                    </p:animClr>
                                    <p:set>
                                      <p:cBhvr>
                                        <p:cTn id="39" dur="500" fill="hold"/>
                                        <p:tgtEl>
                                          <p:spTgt spid="2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example</a:t>
            </a:r>
            <a:endParaRPr lang="en-US" dirty="0"/>
          </a:p>
        </p:txBody>
      </p:sp>
      <p:sp>
        <p:nvSpPr>
          <p:cNvPr id="4" name="Date Placeholder 3"/>
          <p:cNvSpPr>
            <a:spLocks noGrp="1"/>
          </p:cNvSpPr>
          <p:nvPr>
            <p:ph type="dt" sz="half" idx="10"/>
          </p:nvPr>
        </p:nvSpPr>
        <p:spPr/>
        <p:txBody>
          <a:bodyPr/>
          <a:lstStyle/>
          <a:p>
            <a:fld id="{F41F9B6D-E854-4B6F-964C-9051AE0CEA44}" type="datetime1">
              <a:rPr lang="zh-CN" altLang="en-US" smtClean="0"/>
              <a:t>2015/3/5</a:t>
            </a:fld>
            <a:endParaRPr lang="zh-CN" altLang="en-US"/>
          </a:p>
        </p:txBody>
      </p:sp>
      <p:sp>
        <p:nvSpPr>
          <p:cNvPr id="5" name="Slide Number Placeholder 4"/>
          <p:cNvSpPr>
            <a:spLocks noGrp="1"/>
          </p:cNvSpPr>
          <p:nvPr>
            <p:ph type="sldNum" sz="quarter" idx="12"/>
          </p:nvPr>
        </p:nvSpPr>
        <p:spPr/>
        <p:txBody>
          <a:bodyPr/>
          <a:lstStyle/>
          <a:p>
            <a:fld id="{E2506F65-C63E-49AC-9A2E-0CC7C4F1A6CF}" type="slidenum">
              <a:rPr lang="zh-CN" altLang="en-US" smtClean="0"/>
              <a:pPr/>
              <a:t>8</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823935"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83568" y="3861048"/>
            <a:ext cx="7823935"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7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srcRect r="972"/>
          <a:stretch/>
        </p:blipFill>
        <p:spPr bwMode="auto">
          <a:xfrm>
            <a:off x="-1" y="5148711"/>
            <a:ext cx="9144001" cy="1709289"/>
          </a:xfrm>
          <a:prstGeom prst="rect">
            <a:avLst/>
          </a:prstGeom>
          <a:noFill/>
          <a:ln>
            <a:noFill/>
          </a:ln>
        </p:spPr>
      </p:pic>
      <p:sp>
        <p:nvSpPr>
          <p:cNvPr id="4" name="标题 3"/>
          <p:cNvSpPr>
            <a:spLocks noGrp="1"/>
          </p:cNvSpPr>
          <p:nvPr>
            <p:ph type="title"/>
          </p:nvPr>
        </p:nvSpPr>
        <p:spPr/>
        <p:txBody>
          <a:bodyPr/>
          <a:lstStyle/>
          <a:p>
            <a:pPr algn="l"/>
            <a:r>
              <a:rPr kumimoji="1" lang="en-US" altLang="ja-JP" dirty="0" smtClean="0"/>
              <a:t>Why Leap Motion?</a:t>
            </a:r>
            <a:endParaRPr kumimoji="1" lang="ja-JP" altLang="en-US" dirty="0"/>
          </a:p>
        </p:txBody>
      </p:sp>
      <p:sp>
        <p:nvSpPr>
          <p:cNvPr id="5" name="内容占位符 4"/>
          <p:cNvSpPr>
            <a:spLocks noGrp="1"/>
          </p:cNvSpPr>
          <p:nvPr>
            <p:ph idx="1"/>
          </p:nvPr>
        </p:nvSpPr>
        <p:spPr>
          <a:xfrm>
            <a:off x="457198" y="1494800"/>
            <a:ext cx="8579297" cy="4525963"/>
          </a:xfrm>
        </p:spPr>
        <p:txBody>
          <a:bodyPr>
            <a:normAutofit/>
          </a:bodyPr>
          <a:lstStyle/>
          <a:p>
            <a:endParaRPr kumimoji="1" lang="en-US" altLang="ja-JP" dirty="0" smtClean="0"/>
          </a:p>
        </p:txBody>
      </p:sp>
      <p:sp>
        <p:nvSpPr>
          <p:cNvPr id="2" name="Date Placeholder 1"/>
          <p:cNvSpPr>
            <a:spLocks noGrp="1"/>
          </p:cNvSpPr>
          <p:nvPr>
            <p:ph type="dt" sz="half" idx="10"/>
          </p:nvPr>
        </p:nvSpPr>
        <p:spPr/>
        <p:txBody>
          <a:bodyPr/>
          <a:lstStyle/>
          <a:p>
            <a:fld id="{96F925ED-7FF2-4134-AE7B-ED26336D730C}" type="datetime1">
              <a:rPr lang="zh-CN" altLang="en-US" smtClean="0"/>
              <a:t>2015/3/5</a:t>
            </a:fld>
            <a:endParaRPr lang="zh-CN" altLang="en-US"/>
          </a:p>
        </p:txBody>
      </p:sp>
      <p:sp>
        <p:nvSpPr>
          <p:cNvPr id="3" name="Slide Number Placeholder 2"/>
          <p:cNvSpPr>
            <a:spLocks noGrp="1"/>
          </p:cNvSpPr>
          <p:nvPr>
            <p:ph type="sldNum" sz="quarter" idx="12"/>
          </p:nvPr>
        </p:nvSpPr>
        <p:spPr/>
        <p:txBody>
          <a:bodyPr/>
          <a:lstStyle/>
          <a:p>
            <a:fld id="{E2506F65-C63E-49AC-9A2E-0CC7C4F1A6CF}" type="slidenum">
              <a:rPr lang="zh-CN" altLang="en-US" smtClean="0"/>
              <a:pPr/>
              <a:t>9</a:t>
            </a:fld>
            <a:endParaRPr lang="zh-CN" altLang="en-US"/>
          </a:p>
        </p:txBody>
      </p:sp>
      <p:pic>
        <p:nvPicPr>
          <p:cNvPr id="3074" name="Picture 2" descr="C:\Users\wanglan\Desktop\image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290193"/>
            <a:ext cx="3246262" cy="216024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Program Files (x86)\Microsoft Office\MEDIA\CAGCAT10\j0292982.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7325" y="2132856"/>
            <a:ext cx="2507248" cy="24749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65539" y="3140968"/>
            <a:ext cx="886781" cy="369332"/>
          </a:xfrm>
          <a:prstGeom prst="rect">
            <a:avLst/>
          </a:prstGeom>
          <a:noFill/>
        </p:spPr>
        <p:txBody>
          <a:bodyPr wrap="none" rtlCol="0">
            <a:spAutoFit/>
          </a:bodyPr>
          <a:lstStyle/>
          <a:p>
            <a:r>
              <a:rPr lang="en-US" dirty="0" smtClean="0"/>
              <a:t>recipe</a:t>
            </a:r>
            <a:endParaRPr lang="en-US" dirty="0"/>
          </a:p>
        </p:txBody>
      </p:sp>
      <p:sp>
        <p:nvSpPr>
          <p:cNvPr id="7" name="TextBox 6"/>
          <p:cNvSpPr txBox="1"/>
          <p:nvPr/>
        </p:nvSpPr>
        <p:spPr>
          <a:xfrm>
            <a:off x="539552" y="4703222"/>
            <a:ext cx="8208912" cy="646331"/>
          </a:xfrm>
          <a:prstGeom prst="rect">
            <a:avLst/>
          </a:prstGeom>
          <a:noFill/>
        </p:spPr>
        <p:txBody>
          <a:bodyPr wrap="square" rtlCol="0">
            <a:spAutoFit/>
          </a:bodyPr>
          <a:lstStyle/>
          <a:p>
            <a:r>
              <a:rPr lang="en-US" dirty="0" smtClean="0"/>
              <a:t>Example: You can cook and still use leap motion to browser the recipe website without touching any device.</a:t>
            </a:r>
            <a:endParaRPr lang="en-US" dirty="0"/>
          </a:p>
        </p:txBody>
      </p:sp>
    </p:spTree>
    <p:extLst>
      <p:ext uri="{BB962C8B-B14F-4D97-AF65-F5344CB8AC3E}">
        <p14:creationId xmlns:p14="http://schemas.microsoft.com/office/powerpoint/2010/main" val="18352217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视点">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视点">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3290</TotalTime>
  <Words>590</Words>
  <Application>Microsoft Office PowerPoint</Application>
  <PresentationFormat>On-screen Show (4:3)</PresentationFormat>
  <Paragraphs>133</Paragraphs>
  <Slides>20</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微软雅黑</vt:lpstr>
      <vt:lpstr>ＭＳ ゴシック</vt:lpstr>
      <vt:lpstr>宋体</vt:lpstr>
      <vt:lpstr>Arial</vt:lpstr>
      <vt:lpstr>Calibri</vt:lpstr>
      <vt:lpstr>Verdana</vt:lpstr>
      <vt:lpstr>Wingdings</vt:lpstr>
      <vt:lpstr>Office 主题</vt:lpstr>
      <vt:lpstr>PowerPoint Presentation</vt:lpstr>
      <vt:lpstr>Outline</vt:lpstr>
      <vt:lpstr>Motivation</vt:lpstr>
      <vt:lpstr>But there is a new player in the market.</vt:lpstr>
      <vt:lpstr>PowerPoint Presentation</vt:lpstr>
      <vt:lpstr>Leap Motion</vt:lpstr>
      <vt:lpstr>Our API Model</vt:lpstr>
      <vt:lpstr>Website example</vt:lpstr>
      <vt:lpstr>Why Leap Motion?</vt:lpstr>
      <vt:lpstr>Why Leap Motion?</vt:lpstr>
      <vt:lpstr>Why Leap Motion?</vt:lpstr>
      <vt:lpstr>Why Leap Motion?</vt:lpstr>
      <vt:lpstr>Demonstration</vt:lpstr>
      <vt:lpstr>Advantages of API </vt:lpstr>
      <vt:lpstr>Advantages of API </vt:lpstr>
      <vt:lpstr>Schedule</vt:lpstr>
      <vt:lpstr>Task distribution</vt:lpstr>
      <vt:lpstr>Final Solution</vt:lpstr>
      <vt:lpstr>Future goal</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for Leap Motion </dc:title>
  <dc:creator>Pritesh Chandra</dc:creator>
  <cp:keywords>Leap Motion API</cp:keywords>
  <cp:lastModifiedBy>Pritesh Chandra</cp:lastModifiedBy>
  <cp:revision>334</cp:revision>
  <cp:lastPrinted>2015-02-06T06:19:43Z</cp:lastPrinted>
  <dcterms:created xsi:type="dcterms:W3CDTF">2011-07-19T16:04:45Z</dcterms:created>
  <dcterms:modified xsi:type="dcterms:W3CDTF">2015-03-05T11:00:53Z</dcterms:modified>
</cp:coreProperties>
</file>